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6" r:id="rId2"/>
    <p:sldId id="268" r:id="rId3"/>
    <p:sldId id="273" r:id="rId4"/>
    <p:sldId id="269" r:id="rId5"/>
    <p:sldId id="272" r:id="rId6"/>
    <p:sldId id="264" r:id="rId7"/>
    <p:sldId id="263" r:id="rId8"/>
    <p:sldId id="257" r:id="rId9"/>
    <p:sldId id="258" r:id="rId10"/>
    <p:sldId id="259" r:id="rId11"/>
    <p:sldId id="260" r:id="rId12"/>
    <p:sldId id="267" r:id="rId13"/>
    <p:sldId id="262" r:id="rId14"/>
    <p:sldId id="271" r:id="rId15"/>
    <p:sldId id="270" r:id="rId16"/>
    <p:sldId id="266"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7468" autoAdjust="0"/>
  </p:normalViewPr>
  <p:slideViewPr>
    <p:cSldViewPr snapToGrid="0">
      <p:cViewPr varScale="1">
        <p:scale>
          <a:sx n="79" d="100"/>
          <a:sy n="79" d="100"/>
        </p:scale>
        <p:origin x="17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gif>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A2EDB9-A36F-424C-9B61-16993D965B76}" type="datetimeFigureOut">
              <a:rPr lang="zh-CN" altLang="en-US" smtClean="0"/>
              <a:t>2019/11/8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72F235-8147-47EC-ABA6-B567AB82D475}" type="slidenum">
              <a:rPr lang="zh-CN" altLang="en-US" smtClean="0"/>
              <a:t>‹#›</a:t>
            </a:fld>
            <a:endParaRPr lang="zh-CN" altLang="en-US"/>
          </a:p>
        </p:txBody>
      </p:sp>
    </p:spTree>
    <p:extLst>
      <p:ext uri="{BB962C8B-B14F-4D97-AF65-F5344CB8AC3E}">
        <p14:creationId xmlns:p14="http://schemas.microsoft.com/office/powerpoint/2010/main" val="937613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如何在给定较大运动的情况下对齐多个帧</a:t>
            </a:r>
            <a:endParaRPr lang="en-US" altLang="zh-CN" dirty="0" smtClean="0"/>
          </a:p>
          <a:p>
            <a:r>
              <a:rPr lang="zh-CN" altLang="en-US" dirty="0" smtClean="0"/>
              <a:t>如何有效融合具有不同运动和模糊的不同帧</a:t>
            </a:r>
            <a:endParaRPr lang="zh-CN" altLang="en-US" dirty="0"/>
          </a:p>
        </p:txBody>
      </p:sp>
      <p:sp>
        <p:nvSpPr>
          <p:cNvPr id="4" name="灯片编号占位符 3"/>
          <p:cNvSpPr>
            <a:spLocks noGrp="1"/>
          </p:cNvSpPr>
          <p:nvPr>
            <p:ph type="sldNum" sz="quarter" idx="10"/>
          </p:nvPr>
        </p:nvSpPr>
        <p:spPr/>
        <p:txBody>
          <a:bodyPr/>
          <a:lstStyle/>
          <a:p>
            <a:fld id="{EC72F235-8147-47EC-ABA6-B567AB82D475}" type="slidenum">
              <a:rPr lang="zh-CN" altLang="en-US" smtClean="0"/>
              <a:t>1</a:t>
            </a:fld>
            <a:endParaRPr lang="zh-CN" altLang="en-US"/>
          </a:p>
        </p:txBody>
      </p:sp>
    </p:spTree>
    <p:extLst>
      <p:ext uri="{BB962C8B-B14F-4D97-AF65-F5344CB8AC3E}">
        <p14:creationId xmlns:p14="http://schemas.microsoft.com/office/powerpoint/2010/main" val="19113119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中间是本文提出的构架，本文将构架应用于两个场景：上面是视频超分辨率，下面是视频去模糊</a:t>
            </a:r>
            <a:endParaRPr lang="zh-CN" altLang="en-US" dirty="0"/>
          </a:p>
        </p:txBody>
      </p:sp>
      <p:sp>
        <p:nvSpPr>
          <p:cNvPr id="4" name="灯片编号占位符 3"/>
          <p:cNvSpPr>
            <a:spLocks noGrp="1"/>
          </p:cNvSpPr>
          <p:nvPr>
            <p:ph type="sldNum" sz="quarter" idx="10"/>
          </p:nvPr>
        </p:nvSpPr>
        <p:spPr/>
        <p:txBody>
          <a:bodyPr/>
          <a:lstStyle/>
          <a:p>
            <a:fld id="{EC72F235-8147-47EC-ABA6-B567AB82D475}" type="slidenum">
              <a:rPr lang="zh-CN" altLang="en-US" smtClean="0"/>
              <a:t>8</a:t>
            </a:fld>
            <a:endParaRPr lang="zh-CN" altLang="en-US"/>
          </a:p>
        </p:txBody>
      </p:sp>
    </p:spTree>
    <p:extLst>
      <p:ext uri="{BB962C8B-B14F-4D97-AF65-F5344CB8AC3E}">
        <p14:creationId xmlns:p14="http://schemas.microsoft.com/office/powerpoint/2010/main" val="320236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金字塔结构，抽象为更高语义级别，降低对齐难度</a:t>
            </a:r>
            <a:endParaRPr lang="en-US" altLang="zh-CN" dirty="0" smtClean="0"/>
          </a:p>
          <a:p>
            <a:r>
              <a:rPr lang="en-US" altLang="zh-CN" dirty="0" err="1" smtClean="0"/>
              <a:t>Nf</a:t>
            </a:r>
            <a:r>
              <a:rPr lang="en-US" altLang="zh-CN" dirty="0" smtClean="0"/>
              <a:t>=64</a:t>
            </a:r>
          </a:p>
          <a:p>
            <a:r>
              <a:rPr lang="zh-CN" altLang="en-US" dirty="0" smtClean="0"/>
              <a:t>对于特高分辨率图片先下采样，减少计算量</a:t>
            </a:r>
            <a:endParaRPr lang="zh-CN" altLang="en-US" dirty="0"/>
          </a:p>
        </p:txBody>
      </p:sp>
      <p:sp>
        <p:nvSpPr>
          <p:cNvPr id="4" name="灯片编号占位符 3"/>
          <p:cNvSpPr>
            <a:spLocks noGrp="1"/>
          </p:cNvSpPr>
          <p:nvPr>
            <p:ph type="sldNum" sz="quarter" idx="10"/>
          </p:nvPr>
        </p:nvSpPr>
        <p:spPr/>
        <p:txBody>
          <a:bodyPr/>
          <a:lstStyle/>
          <a:p>
            <a:fld id="{EC72F235-8147-47EC-ABA6-B567AB82D475}" type="slidenum">
              <a:rPr lang="zh-CN" altLang="en-US" smtClean="0"/>
              <a:t>9</a:t>
            </a:fld>
            <a:endParaRPr lang="zh-CN" altLang="en-US"/>
          </a:p>
        </p:txBody>
      </p:sp>
    </p:spTree>
    <p:extLst>
      <p:ext uri="{BB962C8B-B14F-4D97-AF65-F5344CB8AC3E}">
        <p14:creationId xmlns:p14="http://schemas.microsoft.com/office/powerpoint/2010/main" val="1635814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下采样得到特征金字塔</a:t>
            </a:r>
            <a:endParaRPr lang="zh-CN" altLang="en-US" dirty="0"/>
          </a:p>
        </p:txBody>
      </p:sp>
      <p:sp>
        <p:nvSpPr>
          <p:cNvPr id="4" name="灯片编号占位符 3"/>
          <p:cNvSpPr>
            <a:spLocks noGrp="1"/>
          </p:cNvSpPr>
          <p:nvPr>
            <p:ph type="sldNum" sz="quarter" idx="10"/>
          </p:nvPr>
        </p:nvSpPr>
        <p:spPr/>
        <p:txBody>
          <a:bodyPr/>
          <a:lstStyle/>
          <a:p>
            <a:fld id="{EC72F235-8147-47EC-ABA6-B567AB82D475}" type="slidenum">
              <a:rPr lang="zh-CN" altLang="en-US" smtClean="0"/>
              <a:t>10</a:t>
            </a:fld>
            <a:endParaRPr lang="zh-CN" altLang="en-US"/>
          </a:p>
        </p:txBody>
      </p:sp>
    </p:spTree>
    <p:extLst>
      <p:ext uri="{BB962C8B-B14F-4D97-AF65-F5344CB8AC3E}">
        <p14:creationId xmlns:p14="http://schemas.microsoft.com/office/powerpoint/2010/main" val="6939666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帧间时间关系和帧内空间关系对于融合至关重要，因为</a:t>
            </a:r>
            <a:r>
              <a:rPr lang="en-US" altLang="zh-CN" dirty="0" smtClean="0"/>
              <a:t>1</a:t>
            </a:r>
            <a:r>
              <a:rPr lang="zh-CN" altLang="en-US" dirty="0" smtClean="0"/>
              <a:t>）由于遮挡，模糊区域和视差问题，不同的相邻帧的信息不足。 </a:t>
            </a:r>
            <a:endParaRPr lang="en-US" altLang="zh-CN" dirty="0" smtClean="0"/>
          </a:p>
          <a:p>
            <a:r>
              <a:rPr lang="en-US" altLang="zh-CN" dirty="0" smtClean="0"/>
              <a:t>2</a:t>
            </a:r>
            <a:r>
              <a:rPr lang="zh-CN" altLang="en-US" dirty="0" smtClean="0"/>
              <a:t>）由先前对准阶段引起的未对准和未对准不利地影响了随后的重建性能。 因此，对于有效且高效的融合，以像素级动态聚合相邻帧是必不可少的。 </a:t>
            </a:r>
            <a:endParaRPr lang="en-US" altLang="zh-CN" dirty="0" smtClean="0"/>
          </a:p>
          <a:p>
            <a:r>
              <a:rPr lang="zh-CN" altLang="en-US" dirty="0" smtClean="0"/>
              <a:t>为了解决上述问题，我们提出了</a:t>
            </a:r>
            <a:r>
              <a:rPr lang="en-US" altLang="zh-CN" dirty="0" smtClean="0"/>
              <a:t>TSA</a:t>
            </a:r>
            <a:r>
              <a:rPr lang="zh-CN" altLang="en-US" dirty="0" smtClean="0"/>
              <a:t>融合模块，以在每个帧上分配像素级聚合权重。</a:t>
            </a:r>
            <a:endParaRPr lang="en-US" altLang="zh-CN" dirty="0" smtClean="0"/>
          </a:p>
          <a:p>
            <a:r>
              <a:rPr lang="zh-CN" altLang="en-US" dirty="0" smtClean="0"/>
              <a:t>根据帧之间的相似性赋予不同权重，直觉上越临近的越相似</a:t>
            </a:r>
            <a:endParaRPr lang="en-US" altLang="zh-CN" dirty="0" smtClean="0"/>
          </a:p>
          <a:p>
            <a:r>
              <a:rPr lang="zh-CN" altLang="en-US" dirty="0" smtClean="0"/>
              <a:t>金字塔结构适应多尺寸</a:t>
            </a:r>
            <a:endParaRPr lang="zh-CN" altLang="en-US" dirty="0"/>
          </a:p>
        </p:txBody>
      </p:sp>
      <p:sp>
        <p:nvSpPr>
          <p:cNvPr id="4" name="灯片编号占位符 3"/>
          <p:cNvSpPr>
            <a:spLocks noGrp="1"/>
          </p:cNvSpPr>
          <p:nvPr>
            <p:ph type="sldNum" sz="quarter" idx="10"/>
          </p:nvPr>
        </p:nvSpPr>
        <p:spPr/>
        <p:txBody>
          <a:bodyPr/>
          <a:lstStyle/>
          <a:p>
            <a:fld id="{EC72F235-8147-47EC-ABA6-B567AB82D475}" type="slidenum">
              <a:rPr lang="zh-CN" altLang="en-US" smtClean="0"/>
              <a:t>11</a:t>
            </a:fld>
            <a:endParaRPr lang="zh-CN" altLang="en-US"/>
          </a:p>
        </p:txBody>
      </p:sp>
    </p:spTree>
    <p:extLst>
      <p:ext uri="{BB962C8B-B14F-4D97-AF65-F5344CB8AC3E}">
        <p14:creationId xmlns:p14="http://schemas.microsoft.com/office/powerpoint/2010/main" val="3957750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残差网络</a:t>
            </a:r>
            <a:endParaRPr lang="zh-CN" altLang="en-US" dirty="0"/>
          </a:p>
        </p:txBody>
      </p:sp>
      <p:sp>
        <p:nvSpPr>
          <p:cNvPr id="4" name="灯片编号占位符 3"/>
          <p:cNvSpPr>
            <a:spLocks noGrp="1"/>
          </p:cNvSpPr>
          <p:nvPr>
            <p:ph type="sldNum" sz="quarter" idx="10"/>
          </p:nvPr>
        </p:nvSpPr>
        <p:spPr/>
        <p:txBody>
          <a:bodyPr/>
          <a:lstStyle/>
          <a:p>
            <a:fld id="{EC72F235-8147-47EC-ABA6-B567AB82D475}" type="slidenum">
              <a:rPr lang="zh-CN" altLang="en-US" smtClean="0"/>
              <a:t>12</a:t>
            </a:fld>
            <a:endParaRPr lang="zh-CN" altLang="en-US"/>
          </a:p>
        </p:txBody>
      </p:sp>
    </p:spTree>
    <p:extLst>
      <p:ext uri="{BB962C8B-B14F-4D97-AF65-F5344CB8AC3E}">
        <p14:creationId xmlns:p14="http://schemas.microsoft.com/office/powerpoint/2010/main" val="2197358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C72F235-8147-47EC-ABA6-B567AB82D475}" type="slidenum">
              <a:rPr lang="zh-CN" altLang="en-US" smtClean="0"/>
              <a:t>16</a:t>
            </a:fld>
            <a:endParaRPr lang="zh-CN" altLang="en-US"/>
          </a:p>
        </p:txBody>
      </p:sp>
    </p:spTree>
    <p:extLst>
      <p:ext uri="{BB962C8B-B14F-4D97-AF65-F5344CB8AC3E}">
        <p14:creationId xmlns:p14="http://schemas.microsoft.com/office/powerpoint/2010/main" val="1424337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2B6AB515-8377-41CB-87EE-CABC52DC0564}" type="datetimeFigureOut">
              <a:rPr lang="zh-CN" altLang="en-US" smtClean="0"/>
              <a:t>2019/11/8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449141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B6AB515-8377-41CB-87EE-CABC52DC0564}" type="datetimeFigureOut">
              <a:rPr lang="zh-CN" altLang="en-US" smtClean="0"/>
              <a:t>2019/11/8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2903456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B6AB515-8377-41CB-87EE-CABC52DC0564}" type="datetimeFigureOut">
              <a:rPr lang="zh-CN" altLang="en-US" smtClean="0"/>
              <a:t>2019/11/8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3027291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2B6AB515-8377-41CB-87EE-CABC52DC0564}" type="datetimeFigureOut">
              <a:rPr lang="zh-CN" altLang="en-US" smtClean="0"/>
              <a:t>2019/11/8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24111221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2B6AB515-8377-41CB-87EE-CABC52DC0564}" type="datetimeFigureOut">
              <a:rPr lang="zh-CN" altLang="en-US" smtClean="0"/>
              <a:t>2019/11/8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13220025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2B6AB515-8377-41CB-87EE-CABC52DC0564}" type="datetimeFigureOut">
              <a:rPr lang="zh-CN" altLang="en-US" smtClean="0"/>
              <a:t>2019/11/8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33057654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2B6AB515-8377-41CB-87EE-CABC52DC0564}" type="datetimeFigureOut">
              <a:rPr lang="zh-CN" altLang="en-US" smtClean="0"/>
              <a:t>2019/11/8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32573116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B6AB515-8377-41CB-87EE-CABC52DC0564}" type="datetimeFigureOut">
              <a:rPr lang="zh-CN" altLang="en-US" smtClean="0"/>
              <a:t>2019/11/8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35484997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B6AB515-8377-41CB-87EE-CABC52DC0564}" type="datetimeFigureOut">
              <a:rPr lang="zh-CN" altLang="en-US" smtClean="0"/>
              <a:t>2019/11/8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1958282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2B6AB515-8377-41CB-87EE-CABC52DC0564}" type="datetimeFigureOut">
              <a:rPr lang="zh-CN" altLang="en-US" smtClean="0"/>
              <a:t>2019/11/8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2673079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2B6AB515-8377-41CB-87EE-CABC52DC0564}" type="datetimeFigureOut">
              <a:rPr lang="zh-CN" altLang="en-US" smtClean="0"/>
              <a:t>2019/11/8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4027554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6AB515-8377-41CB-87EE-CABC52DC0564}" type="datetimeFigureOut">
              <a:rPr lang="zh-CN" altLang="en-US" smtClean="0"/>
              <a:t>2019/11/8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51EECB-DEC2-4EF1-938C-4AEE95F9C246}" type="slidenum">
              <a:rPr lang="zh-CN" altLang="en-US" smtClean="0"/>
              <a:t>‹#›</a:t>
            </a:fld>
            <a:endParaRPr lang="zh-CN" altLang="en-US"/>
          </a:p>
        </p:txBody>
      </p:sp>
    </p:spTree>
    <p:extLst>
      <p:ext uri="{BB962C8B-B14F-4D97-AF65-F5344CB8AC3E}">
        <p14:creationId xmlns:p14="http://schemas.microsoft.com/office/powerpoint/2010/main" val="17303854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CN" dirty="0"/>
              <a:t>EDVR: Video Restoration with Enhanced Deformable Convolutional Networks</a:t>
            </a:r>
            <a:endParaRPr lang="zh-CN" altLang="en-US" dirty="0"/>
          </a:p>
        </p:txBody>
      </p:sp>
      <p:sp>
        <p:nvSpPr>
          <p:cNvPr id="3" name="副标题 2"/>
          <p:cNvSpPr>
            <a:spLocks noGrp="1"/>
          </p:cNvSpPr>
          <p:nvPr>
            <p:ph type="subTitle" idx="1"/>
          </p:nvPr>
        </p:nvSpPr>
        <p:spPr/>
        <p:txBody>
          <a:bodyPr/>
          <a:lstStyle/>
          <a:p>
            <a:r>
              <a:rPr lang="en-US" altLang="zh-CN" dirty="0" smtClean="0"/>
              <a:t>CVPR Workshop 2019</a:t>
            </a:r>
          </a:p>
          <a:p>
            <a:r>
              <a:rPr lang="en-US" altLang="zh-CN" dirty="0" smtClean="0"/>
              <a:t>NTIRE19 Winner </a:t>
            </a:r>
            <a:endParaRPr lang="zh-CN" altLang="en-US" dirty="0"/>
          </a:p>
        </p:txBody>
      </p:sp>
    </p:spTree>
    <p:extLst>
      <p:ext uri="{BB962C8B-B14F-4D97-AF65-F5344CB8AC3E}">
        <p14:creationId xmlns:p14="http://schemas.microsoft.com/office/powerpoint/2010/main" val="33831791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Alignment with PCD: </a:t>
            </a:r>
            <a:r>
              <a:rPr lang="en-US" altLang="zh-CN" sz="2800" dirty="0" smtClean="0"/>
              <a:t>(Pyramid, Cascading and Deformable convolutions)</a:t>
            </a:r>
            <a:endParaRPr lang="zh-CN" altLang="en-US" sz="2800" dirty="0"/>
          </a:p>
        </p:txBody>
      </p:sp>
      <p:pic>
        <p:nvPicPr>
          <p:cNvPr id="3" name="图片 2"/>
          <p:cNvPicPr>
            <a:picLocks noChangeAspect="1"/>
          </p:cNvPicPr>
          <p:nvPr/>
        </p:nvPicPr>
        <p:blipFill>
          <a:blip r:embed="rId3"/>
          <a:stretch>
            <a:fillRect/>
          </a:stretch>
        </p:blipFill>
        <p:spPr>
          <a:xfrm>
            <a:off x="6096000" y="1293531"/>
            <a:ext cx="5042528" cy="5400000"/>
          </a:xfrm>
          <a:prstGeom prst="rect">
            <a:avLst/>
          </a:prstGeom>
        </p:spPr>
      </p:pic>
      <p:sp>
        <p:nvSpPr>
          <p:cNvPr id="6" name="矩形 5"/>
          <p:cNvSpPr/>
          <p:nvPr/>
        </p:nvSpPr>
        <p:spPr>
          <a:xfrm>
            <a:off x="662804" y="2699584"/>
            <a:ext cx="4735592" cy="461665"/>
          </a:xfrm>
          <a:prstGeom prst="rect">
            <a:avLst/>
          </a:prstGeom>
        </p:spPr>
        <p:txBody>
          <a:bodyPr wrap="none">
            <a:spAutoFit/>
          </a:bodyPr>
          <a:lstStyle/>
          <a:p>
            <a:r>
              <a:rPr lang="en-US" altLang="zh-CN" sz="2400" dirty="0" smtClean="0"/>
              <a:t>torch.cat([</a:t>
            </a:r>
            <a:r>
              <a:rPr lang="en-US" altLang="zh-CN" sz="2400" dirty="0" err="1" smtClean="0"/>
              <a:t>nbr_fea</a:t>
            </a:r>
            <a:r>
              <a:rPr lang="en-US" altLang="zh-CN" sz="2400" dirty="0" smtClean="0"/>
              <a:t>, </a:t>
            </a:r>
            <a:r>
              <a:rPr lang="en-US" altLang="zh-CN" sz="2400" dirty="0" err="1" smtClean="0"/>
              <a:t>ref_fea</a:t>
            </a:r>
            <a:r>
              <a:rPr lang="en-US" altLang="zh-CN" sz="2400" dirty="0" smtClean="0"/>
              <a:t>], dim=1)</a:t>
            </a:r>
            <a:endParaRPr lang="zh-CN" altLang="en-US" sz="2400" dirty="0"/>
          </a:p>
        </p:txBody>
      </p:sp>
      <p:sp>
        <p:nvSpPr>
          <p:cNvPr id="8" name="矩形 7"/>
          <p:cNvSpPr/>
          <p:nvPr/>
        </p:nvSpPr>
        <p:spPr>
          <a:xfrm>
            <a:off x="662804" y="3409704"/>
            <a:ext cx="3865161" cy="461665"/>
          </a:xfrm>
          <a:prstGeom prst="rect">
            <a:avLst/>
          </a:prstGeom>
        </p:spPr>
        <p:txBody>
          <a:bodyPr wrap="none">
            <a:spAutoFit/>
          </a:bodyPr>
          <a:lstStyle/>
          <a:p>
            <a:r>
              <a:rPr lang="en-US" altLang="zh-CN" sz="2400" dirty="0" smtClean="0"/>
              <a:t>nn.Conv2d(</a:t>
            </a:r>
            <a:r>
              <a:rPr lang="en-US" altLang="zh-CN" sz="2400" dirty="0" err="1" smtClean="0"/>
              <a:t>nf</a:t>
            </a:r>
            <a:r>
              <a:rPr lang="en-US" altLang="zh-CN" sz="2400" dirty="0" smtClean="0"/>
              <a:t> * 2, </a:t>
            </a:r>
            <a:r>
              <a:rPr lang="en-US" altLang="zh-CN" sz="2400" dirty="0" err="1" smtClean="0"/>
              <a:t>nf</a:t>
            </a:r>
            <a:r>
              <a:rPr lang="en-US" altLang="zh-CN" sz="2400" dirty="0" smtClean="0"/>
              <a:t>, 3, 1, 1)</a:t>
            </a:r>
            <a:endParaRPr lang="en-US" altLang="zh-CN" sz="2400" dirty="0"/>
          </a:p>
        </p:txBody>
      </p:sp>
    </p:spTree>
    <p:extLst>
      <p:ext uri="{BB962C8B-B14F-4D97-AF65-F5344CB8AC3E}">
        <p14:creationId xmlns:p14="http://schemas.microsoft.com/office/powerpoint/2010/main" val="19827794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Fusion with TSA </a:t>
            </a:r>
            <a:r>
              <a:rPr lang="en-US" altLang="zh-CN" dirty="0"/>
              <a:t>(</a:t>
            </a:r>
            <a:r>
              <a:rPr lang="en-US" altLang="zh-CN" sz="3200" dirty="0" smtClean="0"/>
              <a:t>Temporal and Spatial Attention)</a:t>
            </a:r>
            <a:endParaRPr lang="zh-CN" altLang="en-US" sz="3600" dirty="0"/>
          </a:p>
        </p:txBody>
      </p:sp>
      <p:pic>
        <p:nvPicPr>
          <p:cNvPr id="3" name="图片 2"/>
          <p:cNvPicPr>
            <a:picLocks noChangeAspect="1"/>
          </p:cNvPicPr>
          <p:nvPr/>
        </p:nvPicPr>
        <p:blipFill>
          <a:blip r:embed="rId3"/>
          <a:stretch>
            <a:fillRect/>
          </a:stretch>
        </p:blipFill>
        <p:spPr>
          <a:xfrm>
            <a:off x="5112825" y="1458000"/>
            <a:ext cx="4761352" cy="5400000"/>
          </a:xfrm>
          <a:prstGeom prst="rect">
            <a:avLst/>
          </a:prstGeom>
        </p:spPr>
      </p:pic>
      <p:pic>
        <p:nvPicPr>
          <p:cNvPr id="4" name="图片 3"/>
          <p:cNvPicPr>
            <a:picLocks noChangeAspect="1"/>
          </p:cNvPicPr>
          <p:nvPr/>
        </p:nvPicPr>
        <p:blipFill>
          <a:blip r:embed="rId4"/>
          <a:stretch>
            <a:fillRect/>
          </a:stretch>
        </p:blipFill>
        <p:spPr>
          <a:xfrm>
            <a:off x="838200" y="3235126"/>
            <a:ext cx="4075294" cy="360000"/>
          </a:xfrm>
          <a:prstGeom prst="rect">
            <a:avLst/>
          </a:prstGeom>
        </p:spPr>
      </p:pic>
      <p:pic>
        <p:nvPicPr>
          <p:cNvPr id="6" name="图片 5"/>
          <p:cNvPicPr>
            <a:picLocks noChangeAspect="1"/>
          </p:cNvPicPr>
          <p:nvPr/>
        </p:nvPicPr>
        <p:blipFill>
          <a:blip r:embed="rId5"/>
          <a:stretch>
            <a:fillRect/>
          </a:stretch>
        </p:blipFill>
        <p:spPr>
          <a:xfrm>
            <a:off x="521341" y="3798000"/>
            <a:ext cx="4908343" cy="720000"/>
          </a:xfrm>
          <a:prstGeom prst="rect">
            <a:avLst/>
          </a:prstGeom>
        </p:spPr>
      </p:pic>
      <p:pic>
        <p:nvPicPr>
          <p:cNvPr id="7" name="图片 6"/>
          <p:cNvPicPr>
            <a:picLocks noChangeAspect="1"/>
          </p:cNvPicPr>
          <p:nvPr/>
        </p:nvPicPr>
        <p:blipFill>
          <a:blip r:embed="rId6"/>
          <a:stretch>
            <a:fillRect/>
          </a:stretch>
        </p:blipFill>
        <p:spPr>
          <a:xfrm>
            <a:off x="974682" y="5282840"/>
            <a:ext cx="4001661" cy="720000"/>
          </a:xfrm>
          <a:prstGeom prst="rect">
            <a:avLst/>
          </a:prstGeom>
        </p:spPr>
      </p:pic>
      <p:cxnSp>
        <p:nvCxnSpPr>
          <p:cNvPr id="9" name="直接箭头连接符 8"/>
          <p:cNvCxnSpPr/>
          <p:nvPr/>
        </p:nvCxnSpPr>
        <p:spPr>
          <a:xfrm flipH="1">
            <a:off x="3307404" y="1965219"/>
            <a:ext cx="2723745" cy="1067033"/>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0" name="直接箭头连接符 9"/>
          <p:cNvCxnSpPr/>
          <p:nvPr/>
        </p:nvCxnSpPr>
        <p:spPr>
          <a:xfrm flipH="1">
            <a:off x="4396902" y="3878092"/>
            <a:ext cx="3134467" cy="1647219"/>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3" name="矩形 12"/>
          <p:cNvSpPr/>
          <p:nvPr/>
        </p:nvSpPr>
        <p:spPr>
          <a:xfrm>
            <a:off x="9336790" y="5098174"/>
            <a:ext cx="1888659" cy="400110"/>
          </a:xfrm>
          <a:prstGeom prst="rect">
            <a:avLst/>
          </a:prstGeom>
        </p:spPr>
        <p:txBody>
          <a:bodyPr wrap="none">
            <a:spAutoFit/>
          </a:bodyPr>
          <a:lstStyle/>
          <a:p>
            <a:r>
              <a:rPr lang="en-US" altLang="zh-CN" sz="2000" dirty="0" smtClean="0">
                <a:solidFill>
                  <a:srgbClr val="FF0000"/>
                </a:solidFill>
              </a:rPr>
              <a:t>pyramid design</a:t>
            </a:r>
            <a:endParaRPr lang="zh-CN" altLang="en-US" sz="2000" dirty="0">
              <a:solidFill>
                <a:srgbClr val="FF0000"/>
              </a:solidFill>
            </a:endParaRPr>
          </a:p>
        </p:txBody>
      </p:sp>
      <p:sp>
        <p:nvSpPr>
          <p:cNvPr id="15" name="矩形 14"/>
          <p:cNvSpPr/>
          <p:nvPr/>
        </p:nvSpPr>
        <p:spPr>
          <a:xfrm>
            <a:off x="9851393" y="1506022"/>
            <a:ext cx="1782860" cy="369332"/>
          </a:xfrm>
          <a:prstGeom prst="rect">
            <a:avLst/>
          </a:prstGeom>
        </p:spPr>
        <p:txBody>
          <a:bodyPr wrap="none">
            <a:spAutoFit/>
          </a:bodyPr>
          <a:lstStyle/>
          <a:p>
            <a:r>
              <a:rPr lang="en-US" altLang="zh-CN" dirty="0" smtClean="0"/>
              <a:t>Calculate similar</a:t>
            </a:r>
            <a:endParaRPr lang="zh-CN" altLang="en-US" dirty="0"/>
          </a:p>
        </p:txBody>
      </p:sp>
    </p:spTree>
    <p:extLst>
      <p:ext uri="{BB962C8B-B14F-4D97-AF65-F5344CB8AC3E}">
        <p14:creationId xmlns:p14="http://schemas.microsoft.com/office/powerpoint/2010/main" val="7958994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Reconstruction</a:t>
            </a:r>
            <a:r>
              <a:rPr lang="en-US" altLang="zh-CN" dirty="0" smtClean="0"/>
              <a:t> Module</a:t>
            </a:r>
            <a:endParaRPr lang="zh-CN" altLang="en-US" dirty="0"/>
          </a:p>
        </p:txBody>
      </p:sp>
      <p:sp>
        <p:nvSpPr>
          <p:cNvPr id="3" name="矩形 2"/>
          <p:cNvSpPr/>
          <p:nvPr/>
        </p:nvSpPr>
        <p:spPr>
          <a:xfrm>
            <a:off x="3158241" y="2469296"/>
            <a:ext cx="2830749" cy="5642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t>nn.Conv2d(</a:t>
            </a:r>
            <a:r>
              <a:rPr lang="en-US" altLang="zh-CN" sz="2000" dirty="0" err="1" smtClean="0"/>
              <a:t>nf</a:t>
            </a:r>
            <a:r>
              <a:rPr lang="en-US" altLang="zh-CN" sz="2000" dirty="0" smtClean="0"/>
              <a:t>, </a:t>
            </a:r>
            <a:r>
              <a:rPr lang="en-US" altLang="zh-CN" sz="2000" dirty="0" err="1"/>
              <a:t>nf</a:t>
            </a:r>
            <a:r>
              <a:rPr lang="en-US" altLang="zh-CN" sz="2000" dirty="0"/>
              <a:t>, 3, 1, </a:t>
            </a:r>
            <a:r>
              <a:rPr lang="en-US" altLang="zh-CN" sz="2000" dirty="0" smtClean="0"/>
              <a:t>1)</a:t>
            </a:r>
            <a:endParaRPr lang="zh-CN" altLang="en-US" sz="2000" dirty="0"/>
          </a:p>
        </p:txBody>
      </p:sp>
      <p:cxnSp>
        <p:nvCxnSpPr>
          <p:cNvPr id="10" name="直接箭头连接符 9"/>
          <p:cNvCxnSpPr/>
          <p:nvPr/>
        </p:nvCxnSpPr>
        <p:spPr>
          <a:xfrm flipH="1">
            <a:off x="4513634" y="4107708"/>
            <a:ext cx="17829" cy="7658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3138786" y="3548240"/>
            <a:ext cx="2830749" cy="5642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t>nn.Conv2d(</a:t>
            </a:r>
            <a:r>
              <a:rPr lang="en-US" altLang="zh-CN" sz="2000" dirty="0" err="1" smtClean="0"/>
              <a:t>nf</a:t>
            </a:r>
            <a:r>
              <a:rPr lang="en-US" altLang="zh-CN" sz="2000" dirty="0" smtClean="0"/>
              <a:t>, </a:t>
            </a:r>
            <a:r>
              <a:rPr lang="en-US" altLang="zh-CN" sz="2000" dirty="0" err="1"/>
              <a:t>nf</a:t>
            </a:r>
            <a:r>
              <a:rPr lang="en-US" altLang="zh-CN" sz="2000" dirty="0"/>
              <a:t>, 3, 1</a:t>
            </a:r>
            <a:r>
              <a:rPr lang="en-US" altLang="zh-CN" sz="2000" dirty="0" smtClean="0"/>
              <a:t>, 1)</a:t>
            </a:r>
            <a:endParaRPr lang="zh-CN" altLang="en-US" sz="2000" dirty="0"/>
          </a:p>
        </p:txBody>
      </p:sp>
      <p:cxnSp>
        <p:nvCxnSpPr>
          <p:cNvPr id="28" name="直接箭头连接符 27"/>
          <p:cNvCxnSpPr/>
          <p:nvPr/>
        </p:nvCxnSpPr>
        <p:spPr>
          <a:xfrm flipH="1">
            <a:off x="4584143" y="3113334"/>
            <a:ext cx="1221" cy="4062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p:nvPr/>
        </p:nvCxnSpPr>
        <p:spPr>
          <a:xfrm>
            <a:off x="4590630" y="1880038"/>
            <a:ext cx="10541" cy="5892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4601171" y="2157376"/>
            <a:ext cx="2324923" cy="21033"/>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6926094" y="2174667"/>
            <a:ext cx="0" cy="23973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flipH="1">
            <a:off x="4727643" y="4572000"/>
            <a:ext cx="219845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7003915" y="3113334"/>
            <a:ext cx="1964987" cy="369332"/>
          </a:xfrm>
          <a:prstGeom prst="rect">
            <a:avLst/>
          </a:prstGeom>
          <a:noFill/>
        </p:spPr>
        <p:txBody>
          <a:bodyPr wrap="square" rtlCol="0">
            <a:spAutoFit/>
          </a:bodyPr>
          <a:lstStyle/>
          <a:p>
            <a:r>
              <a:rPr lang="en-US" altLang="zh-CN" dirty="0" smtClean="0"/>
              <a:t>×40</a:t>
            </a:r>
            <a:endParaRPr lang="zh-CN" altLang="en-US" dirty="0"/>
          </a:p>
        </p:txBody>
      </p:sp>
      <p:sp>
        <p:nvSpPr>
          <p:cNvPr id="29" name="矩形 28"/>
          <p:cNvSpPr/>
          <p:nvPr/>
        </p:nvSpPr>
        <p:spPr>
          <a:xfrm>
            <a:off x="3192287" y="5031557"/>
            <a:ext cx="2830749" cy="5642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t>nn.Conv2d(</a:t>
            </a:r>
            <a:r>
              <a:rPr lang="en-US" altLang="zh-CN" sz="2000" dirty="0" err="1" smtClean="0"/>
              <a:t>nf</a:t>
            </a:r>
            <a:r>
              <a:rPr lang="en-US" altLang="zh-CN" sz="2000" dirty="0" smtClean="0"/>
              <a:t>, 3 , </a:t>
            </a:r>
            <a:r>
              <a:rPr lang="en-US" altLang="zh-CN" sz="2000" dirty="0"/>
              <a:t>3, 1</a:t>
            </a:r>
            <a:r>
              <a:rPr lang="en-US" altLang="zh-CN" sz="2000" dirty="0" smtClean="0"/>
              <a:t>, 1)</a:t>
            </a:r>
            <a:endParaRPr lang="zh-CN" altLang="en-US" sz="2000" dirty="0"/>
          </a:p>
        </p:txBody>
      </p:sp>
      <p:cxnSp>
        <p:nvCxnSpPr>
          <p:cNvPr id="30" name="直接箭头连接符 29"/>
          <p:cNvCxnSpPr/>
          <p:nvPr/>
        </p:nvCxnSpPr>
        <p:spPr>
          <a:xfrm flipH="1">
            <a:off x="4512413" y="5780157"/>
            <a:ext cx="1221" cy="4062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12710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Alignment</a:t>
            </a:r>
            <a:endParaRPr lang="zh-CN" altLang="en-US" dirty="0"/>
          </a:p>
        </p:txBody>
      </p:sp>
      <p:pic>
        <p:nvPicPr>
          <p:cNvPr id="3" name="图片 2"/>
          <p:cNvPicPr>
            <a:picLocks noChangeAspect="1"/>
          </p:cNvPicPr>
          <p:nvPr/>
        </p:nvPicPr>
        <p:blipFill>
          <a:blip r:embed="rId2"/>
          <a:stretch>
            <a:fillRect/>
          </a:stretch>
        </p:blipFill>
        <p:spPr>
          <a:xfrm>
            <a:off x="2044430" y="1690688"/>
            <a:ext cx="8730213" cy="4680000"/>
          </a:xfrm>
          <a:prstGeom prst="rect">
            <a:avLst/>
          </a:prstGeom>
        </p:spPr>
      </p:pic>
    </p:spTree>
    <p:extLst>
      <p:ext uri="{BB962C8B-B14F-4D97-AF65-F5344CB8AC3E}">
        <p14:creationId xmlns:p14="http://schemas.microsoft.com/office/powerpoint/2010/main" val="23343073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fusion</a:t>
            </a:r>
            <a:endParaRPr lang="zh-CN" altLang="en-US" dirty="0"/>
          </a:p>
        </p:txBody>
      </p:sp>
      <p:pic>
        <p:nvPicPr>
          <p:cNvPr id="4" name="图片 3"/>
          <p:cNvPicPr>
            <a:picLocks noChangeAspect="1"/>
          </p:cNvPicPr>
          <p:nvPr/>
        </p:nvPicPr>
        <p:blipFill>
          <a:blip r:embed="rId2"/>
          <a:stretch>
            <a:fillRect/>
          </a:stretch>
        </p:blipFill>
        <p:spPr>
          <a:xfrm>
            <a:off x="2216692" y="1398858"/>
            <a:ext cx="8558749" cy="4680000"/>
          </a:xfrm>
          <a:prstGeom prst="rect">
            <a:avLst/>
          </a:prstGeom>
        </p:spPr>
      </p:pic>
      <p:pic>
        <p:nvPicPr>
          <p:cNvPr id="5" name="图片 4"/>
          <p:cNvPicPr>
            <a:picLocks noChangeAspect="1"/>
          </p:cNvPicPr>
          <p:nvPr/>
        </p:nvPicPr>
        <p:blipFill>
          <a:blip r:embed="rId3"/>
          <a:stretch>
            <a:fillRect/>
          </a:stretch>
        </p:blipFill>
        <p:spPr>
          <a:xfrm>
            <a:off x="2216692" y="6283234"/>
            <a:ext cx="7621032" cy="303225"/>
          </a:xfrm>
          <a:prstGeom prst="rect">
            <a:avLst/>
          </a:prstGeom>
        </p:spPr>
      </p:pic>
    </p:spTree>
    <p:extLst>
      <p:ext uri="{BB962C8B-B14F-4D97-AF65-F5344CB8AC3E}">
        <p14:creationId xmlns:p14="http://schemas.microsoft.com/office/powerpoint/2010/main" val="637137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END</a:t>
            </a:r>
            <a:endParaRPr lang="zh-CN" altLang="en-US" dirty="0"/>
          </a:p>
        </p:txBody>
      </p:sp>
    </p:spTree>
    <p:extLst>
      <p:ext uri="{BB962C8B-B14F-4D97-AF65-F5344CB8AC3E}">
        <p14:creationId xmlns:p14="http://schemas.microsoft.com/office/powerpoint/2010/main" val="20290325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TDAN</a:t>
            </a:r>
            <a:endParaRPr lang="zh-CN" altLang="en-US" sz="3600" dirty="0"/>
          </a:p>
        </p:txBody>
      </p:sp>
      <p:pic>
        <p:nvPicPr>
          <p:cNvPr id="3" name="图片 2"/>
          <p:cNvPicPr>
            <a:picLocks noChangeAspect="1"/>
          </p:cNvPicPr>
          <p:nvPr/>
        </p:nvPicPr>
        <p:blipFill>
          <a:blip r:embed="rId3"/>
          <a:stretch>
            <a:fillRect/>
          </a:stretch>
        </p:blipFill>
        <p:spPr>
          <a:xfrm>
            <a:off x="653921" y="2615077"/>
            <a:ext cx="10699879" cy="1800000"/>
          </a:xfrm>
          <a:prstGeom prst="rect">
            <a:avLst/>
          </a:prstGeom>
        </p:spPr>
      </p:pic>
    </p:spTree>
    <p:extLst>
      <p:ext uri="{BB962C8B-B14F-4D97-AF65-F5344CB8AC3E}">
        <p14:creationId xmlns:p14="http://schemas.microsoft.com/office/powerpoint/2010/main" val="23574214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Video Restoration</a:t>
            </a:r>
            <a:endParaRPr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7370" y="2317918"/>
            <a:ext cx="8696325" cy="3000375"/>
          </a:xfrm>
          <a:prstGeom prst="rect">
            <a:avLst/>
          </a:prstGeom>
        </p:spPr>
      </p:pic>
    </p:spTree>
    <p:extLst>
      <p:ext uri="{BB962C8B-B14F-4D97-AF65-F5344CB8AC3E}">
        <p14:creationId xmlns:p14="http://schemas.microsoft.com/office/powerpoint/2010/main" val="591738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Video Restoration</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27133" y="1832900"/>
            <a:ext cx="4320000" cy="4320000"/>
          </a:xfrm>
          <a:prstGeom prst="rect">
            <a:avLst/>
          </a:prstGeom>
        </p:spPr>
      </p:pic>
    </p:spTree>
    <p:extLst>
      <p:ext uri="{BB962C8B-B14F-4D97-AF65-F5344CB8AC3E}">
        <p14:creationId xmlns:p14="http://schemas.microsoft.com/office/powerpoint/2010/main" val="2503017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Video Restoration</a:t>
            </a:r>
            <a:endParaRPr lang="zh-CN" altLang="en-US" dirty="0"/>
          </a:p>
        </p:txBody>
      </p:sp>
      <p:sp>
        <p:nvSpPr>
          <p:cNvPr id="3" name="内容占位符 2"/>
          <p:cNvSpPr>
            <a:spLocks noGrp="1"/>
          </p:cNvSpPr>
          <p:nvPr>
            <p:ph idx="1"/>
          </p:nvPr>
        </p:nvSpPr>
        <p:spPr>
          <a:xfrm>
            <a:off x="838200" y="2978053"/>
            <a:ext cx="10515600" cy="2123805"/>
          </a:xfrm>
        </p:spPr>
        <p:txBody>
          <a:bodyPr/>
          <a:lstStyle/>
          <a:p>
            <a:r>
              <a:rPr lang="en-US" altLang="zh-CN" sz="3200" dirty="0"/>
              <a:t>video </a:t>
            </a:r>
            <a:r>
              <a:rPr lang="en-US" altLang="zh-CN" sz="3200" dirty="0" smtClean="0"/>
              <a:t>super-resolution</a:t>
            </a:r>
          </a:p>
          <a:p>
            <a:pPr lvl="1"/>
            <a:r>
              <a:rPr lang="en-US" altLang="zh-CN" sz="2800" dirty="0"/>
              <a:t>Optic flow : difficult to obtain given </a:t>
            </a:r>
            <a:r>
              <a:rPr lang="en-US" altLang="zh-CN" sz="2800" dirty="0" smtClean="0"/>
              <a:t>occlusion and </a:t>
            </a:r>
          </a:p>
          <a:p>
            <a:pPr marL="457200" lvl="1" indent="0">
              <a:buNone/>
            </a:pPr>
            <a:r>
              <a:rPr lang="en-US" altLang="zh-CN" sz="2800" dirty="0" smtClean="0"/>
              <a:t>large motions</a:t>
            </a:r>
          </a:p>
          <a:p>
            <a:pPr lvl="1"/>
            <a:r>
              <a:rPr lang="en-US" altLang="zh-CN" sz="2800" u="sng" dirty="0" smtClean="0"/>
              <a:t>TDAN</a:t>
            </a:r>
            <a:r>
              <a:rPr lang="en-US" altLang="zh-CN" sz="2800" dirty="0" smtClean="0"/>
              <a:t> : </a:t>
            </a:r>
            <a:r>
              <a:rPr lang="en-US" altLang="zh-CN" dirty="0"/>
              <a:t>Alignment </a:t>
            </a:r>
            <a:r>
              <a:rPr lang="en-US" altLang="zh-CN" dirty="0" smtClean="0"/>
              <a:t>with </a:t>
            </a:r>
            <a:r>
              <a:rPr lang="en-US" altLang="zh-CN" sz="2800" u="sng" dirty="0"/>
              <a:t>d</a:t>
            </a:r>
            <a:r>
              <a:rPr lang="en-US" altLang="zh-CN" sz="2800" u="sng" dirty="0" smtClean="0"/>
              <a:t>eformable </a:t>
            </a:r>
            <a:r>
              <a:rPr lang="en-US" altLang="zh-CN" sz="2800" u="sng" dirty="0" err="1" smtClean="0"/>
              <a:t>conv</a:t>
            </a:r>
            <a:endParaRPr lang="en-US" altLang="zh-CN" sz="2800" u="sng" dirty="0" smtClean="0"/>
          </a:p>
          <a:p>
            <a:pPr marL="457200" lvl="1" indent="0">
              <a:buNone/>
            </a:pPr>
            <a:endParaRPr lang="zh-CN" altLang="en-US" dirty="0"/>
          </a:p>
        </p:txBody>
      </p:sp>
      <p:pic>
        <p:nvPicPr>
          <p:cNvPr id="4" name="图片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995944" y="3918093"/>
            <a:ext cx="2822304" cy="2520000"/>
          </a:xfrm>
          <a:prstGeom prst="rect">
            <a:avLst/>
          </a:prstGeom>
        </p:spPr>
      </p:pic>
      <p:sp>
        <p:nvSpPr>
          <p:cNvPr id="5" name="文本框 4"/>
          <p:cNvSpPr txBox="1"/>
          <p:nvPr/>
        </p:nvSpPr>
        <p:spPr>
          <a:xfrm>
            <a:off x="2324911" y="1566153"/>
            <a:ext cx="7509753" cy="923330"/>
          </a:xfrm>
          <a:prstGeom prst="rect">
            <a:avLst/>
          </a:prstGeom>
          <a:noFill/>
        </p:spPr>
        <p:txBody>
          <a:bodyPr wrap="square" rtlCol="0">
            <a:spAutoFit/>
          </a:bodyPr>
          <a:lstStyle/>
          <a:p>
            <a:r>
              <a:rPr lang="en-US" altLang="zh-CN" sz="5400" dirty="0">
                <a:solidFill>
                  <a:srgbClr val="FF0000"/>
                </a:solidFill>
              </a:rPr>
              <a:t>Alignment and </a:t>
            </a:r>
            <a:r>
              <a:rPr lang="en-US" altLang="zh-CN" sz="5400" dirty="0" smtClean="0">
                <a:solidFill>
                  <a:srgbClr val="FF0000"/>
                </a:solidFill>
              </a:rPr>
              <a:t>Fusion</a:t>
            </a:r>
            <a:endParaRPr lang="zh-CN" altLang="en-US" sz="5400" dirty="0">
              <a:solidFill>
                <a:srgbClr val="FF0000"/>
              </a:solidFill>
            </a:endParaRPr>
          </a:p>
        </p:txBody>
      </p:sp>
    </p:spTree>
    <p:extLst>
      <p:ext uri="{BB962C8B-B14F-4D97-AF65-F5344CB8AC3E}">
        <p14:creationId xmlns:p14="http://schemas.microsoft.com/office/powerpoint/2010/main" val="1174229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Deformable convolutions</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6813" y="2419653"/>
            <a:ext cx="8148503" cy="2520000"/>
          </a:xfrm>
          <a:prstGeom prst="rect">
            <a:avLst/>
          </a:prstGeom>
        </p:spPr>
      </p:pic>
    </p:spTree>
    <p:extLst>
      <p:ext uri="{BB962C8B-B14F-4D97-AF65-F5344CB8AC3E}">
        <p14:creationId xmlns:p14="http://schemas.microsoft.com/office/powerpoint/2010/main" val="42609962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Deformable convolutions</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8653" y="2228747"/>
            <a:ext cx="6610033" cy="3240000"/>
          </a:xfrm>
          <a:prstGeom prst="rect">
            <a:avLst/>
          </a:prstGeom>
        </p:spPr>
      </p:pic>
    </p:spTree>
    <p:extLst>
      <p:ext uri="{BB962C8B-B14F-4D97-AF65-F5344CB8AC3E}">
        <p14:creationId xmlns:p14="http://schemas.microsoft.com/office/powerpoint/2010/main" val="38277294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Deformable convolutions</a:t>
            </a:r>
            <a:endParaRPr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978058"/>
            <a:ext cx="10058400" cy="3788936"/>
          </a:xfrm>
          <a:prstGeom prst="rect">
            <a:avLst/>
          </a:prstGeom>
        </p:spPr>
      </p:pic>
    </p:spTree>
    <p:extLst>
      <p:ext uri="{BB962C8B-B14F-4D97-AF65-F5344CB8AC3E}">
        <p14:creationId xmlns:p14="http://schemas.microsoft.com/office/powerpoint/2010/main" val="3803944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t>EDVR</a:t>
            </a:r>
            <a:endParaRPr lang="zh-CN" altLang="en-US" dirty="0"/>
          </a:p>
        </p:txBody>
      </p:sp>
      <p:pic>
        <p:nvPicPr>
          <p:cNvPr id="4" name="图片 3"/>
          <p:cNvPicPr>
            <a:picLocks noChangeAspect="1"/>
          </p:cNvPicPr>
          <p:nvPr/>
        </p:nvPicPr>
        <p:blipFill>
          <a:blip r:embed="rId3"/>
          <a:stretch>
            <a:fillRect/>
          </a:stretch>
        </p:blipFill>
        <p:spPr>
          <a:xfrm>
            <a:off x="1066911" y="2225978"/>
            <a:ext cx="10433302" cy="3240000"/>
          </a:xfrm>
          <a:prstGeom prst="rect">
            <a:avLst/>
          </a:prstGeom>
        </p:spPr>
      </p:pic>
    </p:spTree>
    <p:extLst>
      <p:ext uri="{BB962C8B-B14F-4D97-AF65-F5344CB8AC3E}">
        <p14:creationId xmlns:p14="http://schemas.microsoft.com/office/powerpoint/2010/main" val="1714813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err="1" smtClean="0"/>
              <a:t>PreDeblur</a:t>
            </a:r>
            <a:r>
              <a:rPr lang="en-US" altLang="zh-CN" dirty="0" smtClean="0"/>
              <a:t> Module</a:t>
            </a:r>
            <a:endParaRPr lang="zh-CN" altLang="en-US" dirty="0"/>
          </a:p>
        </p:txBody>
      </p:sp>
      <p:sp>
        <p:nvSpPr>
          <p:cNvPr id="3" name="矩形 2"/>
          <p:cNvSpPr/>
          <p:nvPr/>
        </p:nvSpPr>
        <p:spPr>
          <a:xfrm>
            <a:off x="3022054" y="1817543"/>
            <a:ext cx="2830749" cy="5642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t>nn.Conv2d(3, </a:t>
            </a:r>
            <a:r>
              <a:rPr lang="en-US" altLang="zh-CN" sz="2000" dirty="0" err="1"/>
              <a:t>nf</a:t>
            </a:r>
            <a:r>
              <a:rPr lang="en-US" altLang="zh-CN" sz="2000" dirty="0"/>
              <a:t>, 3, 1, </a:t>
            </a:r>
            <a:r>
              <a:rPr lang="en-US" altLang="zh-CN" sz="2000" dirty="0" smtClean="0"/>
              <a:t>1)</a:t>
            </a:r>
            <a:endParaRPr lang="zh-CN" altLang="en-US" sz="2000" dirty="0"/>
          </a:p>
        </p:txBody>
      </p:sp>
      <p:cxnSp>
        <p:nvCxnSpPr>
          <p:cNvPr id="10" name="直接箭头连接符 9"/>
          <p:cNvCxnSpPr/>
          <p:nvPr/>
        </p:nvCxnSpPr>
        <p:spPr>
          <a:xfrm flipH="1">
            <a:off x="4377447" y="3455955"/>
            <a:ext cx="17829" cy="7658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矩形 25"/>
          <p:cNvSpPr/>
          <p:nvPr/>
        </p:nvSpPr>
        <p:spPr>
          <a:xfrm>
            <a:off x="3002599" y="2896487"/>
            <a:ext cx="2830749" cy="5642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t>nn.Conv2d(</a:t>
            </a:r>
            <a:r>
              <a:rPr lang="en-US" altLang="zh-CN" sz="2000" dirty="0" err="1" smtClean="0"/>
              <a:t>nf</a:t>
            </a:r>
            <a:r>
              <a:rPr lang="en-US" altLang="zh-CN" sz="2000" dirty="0" smtClean="0"/>
              <a:t>, </a:t>
            </a:r>
            <a:r>
              <a:rPr lang="en-US" altLang="zh-CN" sz="2000" dirty="0" err="1"/>
              <a:t>nf</a:t>
            </a:r>
            <a:r>
              <a:rPr lang="en-US" altLang="zh-CN" sz="2000" dirty="0"/>
              <a:t>, 3, </a:t>
            </a:r>
            <a:r>
              <a:rPr lang="en-US" altLang="zh-CN" sz="2000" dirty="0" smtClean="0"/>
              <a:t>2, 1)</a:t>
            </a:r>
            <a:endParaRPr lang="zh-CN" altLang="en-US" sz="2000" dirty="0"/>
          </a:p>
        </p:txBody>
      </p:sp>
      <p:cxnSp>
        <p:nvCxnSpPr>
          <p:cNvPr id="28" name="直接箭头连接符 27"/>
          <p:cNvCxnSpPr/>
          <p:nvPr/>
        </p:nvCxnSpPr>
        <p:spPr>
          <a:xfrm flipH="1">
            <a:off x="4447956" y="2461581"/>
            <a:ext cx="1221" cy="4062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3002598" y="4273294"/>
            <a:ext cx="2830749" cy="5642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t>nn.Conv2d(</a:t>
            </a:r>
            <a:r>
              <a:rPr lang="en-US" altLang="zh-CN" sz="2000" dirty="0" err="1" smtClean="0"/>
              <a:t>nf</a:t>
            </a:r>
            <a:r>
              <a:rPr lang="en-US" altLang="zh-CN" sz="2000" dirty="0" smtClean="0"/>
              <a:t>, </a:t>
            </a:r>
            <a:r>
              <a:rPr lang="en-US" altLang="zh-CN" sz="2000" dirty="0" err="1"/>
              <a:t>nf</a:t>
            </a:r>
            <a:r>
              <a:rPr lang="en-US" altLang="zh-CN" sz="2000" dirty="0"/>
              <a:t>, 3, </a:t>
            </a:r>
            <a:r>
              <a:rPr lang="en-US" altLang="zh-CN" sz="2000" dirty="0" smtClean="0"/>
              <a:t>2, 1)</a:t>
            </a:r>
            <a:endParaRPr lang="zh-CN" altLang="en-US" sz="2000" dirty="0"/>
          </a:p>
        </p:txBody>
      </p:sp>
      <p:cxnSp>
        <p:nvCxnSpPr>
          <p:cNvPr id="32" name="直接箭头连接符 31"/>
          <p:cNvCxnSpPr/>
          <p:nvPr/>
        </p:nvCxnSpPr>
        <p:spPr>
          <a:xfrm>
            <a:off x="4375820" y="4858231"/>
            <a:ext cx="10541" cy="5892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5" name="直接箭头连接符 34"/>
          <p:cNvCxnSpPr/>
          <p:nvPr/>
        </p:nvCxnSpPr>
        <p:spPr>
          <a:xfrm>
            <a:off x="4521734" y="5447489"/>
            <a:ext cx="235572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p:cNvCxnSpPr/>
          <p:nvPr/>
        </p:nvCxnSpPr>
        <p:spPr>
          <a:xfrm>
            <a:off x="4417973" y="3838879"/>
            <a:ext cx="235572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9" name="直接箭头连接符 38"/>
          <p:cNvCxnSpPr/>
          <p:nvPr/>
        </p:nvCxnSpPr>
        <p:spPr>
          <a:xfrm>
            <a:off x="6877455" y="3963287"/>
            <a:ext cx="136187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p:nvPr/>
        </p:nvCxnSpPr>
        <p:spPr>
          <a:xfrm>
            <a:off x="4674942" y="2664684"/>
            <a:ext cx="371030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直接箭头连接符 45"/>
          <p:cNvCxnSpPr/>
          <p:nvPr/>
        </p:nvCxnSpPr>
        <p:spPr>
          <a:xfrm flipV="1">
            <a:off x="6773694" y="3963287"/>
            <a:ext cx="0" cy="14842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7" name="直接箭头连接符 46"/>
          <p:cNvCxnSpPr/>
          <p:nvPr/>
        </p:nvCxnSpPr>
        <p:spPr>
          <a:xfrm flipV="1">
            <a:off x="8239328" y="2667635"/>
            <a:ext cx="0" cy="12956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文本框 50"/>
          <p:cNvSpPr txBox="1"/>
          <p:nvPr/>
        </p:nvSpPr>
        <p:spPr>
          <a:xfrm>
            <a:off x="6530092" y="4576129"/>
            <a:ext cx="1592504" cy="369332"/>
          </a:xfrm>
          <a:prstGeom prst="rect">
            <a:avLst/>
          </a:prstGeom>
          <a:noFill/>
        </p:spPr>
        <p:txBody>
          <a:bodyPr wrap="square" rtlCol="0">
            <a:spAutoFit/>
          </a:bodyPr>
          <a:lstStyle/>
          <a:p>
            <a:r>
              <a:rPr lang="en-US" altLang="zh-CN" dirty="0" err="1" smtClean="0"/>
              <a:t>upsample</a:t>
            </a:r>
            <a:endParaRPr lang="zh-CN" altLang="en-US" dirty="0"/>
          </a:p>
        </p:txBody>
      </p:sp>
      <p:sp>
        <p:nvSpPr>
          <p:cNvPr id="52" name="文本框 51"/>
          <p:cNvSpPr txBox="1"/>
          <p:nvPr/>
        </p:nvSpPr>
        <p:spPr>
          <a:xfrm>
            <a:off x="7588991" y="3165780"/>
            <a:ext cx="1592504" cy="369332"/>
          </a:xfrm>
          <a:prstGeom prst="rect">
            <a:avLst/>
          </a:prstGeom>
          <a:noFill/>
        </p:spPr>
        <p:txBody>
          <a:bodyPr wrap="square" rtlCol="0">
            <a:spAutoFit/>
          </a:bodyPr>
          <a:lstStyle/>
          <a:p>
            <a:r>
              <a:rPr lang="en-US" altLang="zh-CN" dirty="0" err="1" smtClean="0"/>
              <a:t>upsample</a:t>
            </a:r>
            <a:endParaRPr lang="zh-CN" altLang="en-US" dirty="0"/>
          </a:p>
        </p:txBody>
      </p:sp>
      <p:sp>
        <p:nvSpPr>
          <p:cNvPr id="53" name="文本框 52"/>
          <p:cNvSpPr txBox="1"/>
          <p:nvPr/>
        </p:nvSpPr>
        <p:spPr>
          <a:xfrm>
            <a:off x="6653719" y="3715966"/>
            <a:ext cx="770312" cy="461665"/>
          </a:xfrm>
          <a:prstGeom prst="rect">
            <a:avLst/>
          </a:prstGeom>
          <a:noFill/>
        </p:spPr>
        <p:txBody>
          <a:bodyPr wrap="square" rtlCol="0">
            <a:spAutoFit/>
          </a:bodyPr>
          <a:lstStyle/>
          <a:p>
            <a:r>
              <a:rPr lang="en-US" altLang="zh-CN" sz="2400" dirty="0" smtClean="0"/>
              <a:t>add</a:t>
            </a:r>
            <a:endParaRPr lang="zh-CN" altLang="en-US" sz="2400" dirty="0"/>
          </a:p>
        </p:txBody>
      </p:sp>
      <p:sp>
        <p:nvSpPr>
          <p:cNvPr id="54" name="文本框 53"/>
          <p:cNvSpPr txBox="1"/>
          <p:nvPr/>
        </p:nvSpPr>
        <p:spPr>
          <a:xfrm>
            <a:off x="8000087" y="2349622"/>
            <a:ext cx="770312" cy="461665"/>
          </a:xfrm>
          <a:prstGeom prst="rect">
            <a:avLst/>
          </a:prstGeom>
          <a:noFill/>
        </p:spPr>
        <p:txBody>
          <a:bodyPr wrap="square" rtlCol="0">
            <a:spAutoFit/>
          </a:bodyPr>
          <a:lstStyle/>
          <a:p>
            <a:r>
              <a:rPr lang="en-US" altLang="zh-CN" sz="2400" dirty="0" smtClean="0"/>
              <a:t>add</a:t>
            </a:r>
            <a:endParaRPr lang="zh-CN" altLang="en-US" sz="2400" dirty="0"/>
          </a:p>
        </p:txBody>
      </p:sp>
    </p:spTree>
    <p:extLst>
      <p:ext uri="{BB962C8B-B14F-4D97-AF65-F5344CB8AC3E}">
        <p14:creationId xmlns:p14="http://schemas.microsoft.com/office/powerpoint/2010/main" val="104340171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888</TotalTime>
  <Words>376</Words>
  <Application>Microsoft Office PowerPoint</Application>
  <PresentationFormat>宽屏</PresentationFormat>
  <Paragraphs>58</Paragraphs>
  <Slides>16</Slides>
  <Notes>7</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16</vt:i4>
      </vt:variant>
    </vt:vector>
  </HeadingPairs>
  <TitlesOfParts>
    <vt:vector size="20" baseType="lpstr">
      <vt:lpstr>等线</vt:lpstr>
      <vt:lpstr>等线 Light</vt:lpstr>
      <vt:lpstr>Arial</vt:lpstr>
      <vt:lpstr>Office 主题​​</vt:lpstr>
      <vt:lpstr>EDVR: Video Restoration with Enhanced Deformable Convolutional Networks</vt:lpstr>
      <vt:lpstr>Video Restoration</vt:lpstr>
      <vt:lpstr>Video Restoration</vt:lpstr>
      <vt:lpstr>Video Restoration</vt:lpstr>
      <vt:lpstr>Deformable convolutions</vt:lpstr>
      <vt:lpstr>Deformable convolutions</vt:lpstr>
      <vt:lpstr>Deformable convolutions</vt:lpstr>
      <vt:lpstr>EDVR</vt:lpstr>
      <vt:lpstr>PreDeblur Module</vt:lpstr>
      <vt:lpstr>Alignment with PCD: (Pyramid, Cascading and Deformable convolutions)</vt:lpstr>
      <vt:lpstr>Fusion with TSA (Temporal and Spatial Attention)</vt:lpstr>
      <vt:lpstr>Reconstruction Module</vt:lpstr>
      <vt:lpstr>Alignment</vt:lpstr>
      <vt:lpstr>fusion</vt:lpstr>
      <vt:lpstr>END</vt:lpstr>
      <vt:lpstr>TDAN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EDVR: Video Restoration with Enhanced Deformable Convolutional Networks</dc:title>
  <dc:creator>wong cavan</dc:creator>
  <cp:lastModifiedBy>wong cavan</cp:lastModifiedBy>
  <cp:revision>29</cp:revision>
  <dcterms:created xsi:type="dcterms:W3CDTF">2019-11-04T02:24:00Z</dcterms:created>
  <dcterms:modified xsi:type="dcterms:W3CDTF">2019-11-08T05:54:18Z</dcterms:modified>
</cp:coreProperties>
</file>

<file path=docProps/thumbnail.jpeg>
</file>